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77F422-3C97-4FFE-B8E3-BF933B040960}" type="datetimeFigureOut">
              <a:rPr lang="en-IN" smtClean="0"/>
              <a:t>17-07-2023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AB77F422-3C97-4FFE-B8E3-BF933B040960}" type="datetimeFigureOut">
              <a:rPr lang="en-IN" smtClean="0"/>
              <a:t>17-07-2023</a:t>
            </a:fld>
            <a:endParaRPr lang="en-IN"/>
          </a:p>
        </p:txBody>
      </p:sp>
      <p:sp>
        <p:nvSpPr>
          <p:cNvPr id="91" name="Footer Placeholder 90"/>
          <p:cNvSpPr>
            <a:spLocks noGrp="1"/>
          </p:cNvSpPr>
          <p:nvPr>
            <p:ph type="ftr" sz="quarter" idx="11"/>
          </p:nvPr>
        </p:nvSpPr>
        <p:spPr/>
        <p:txBody>
          <a:bodyPr/>
          <a:lstStyle/>
          <a:p>
            <a:endParaRPr lang="en-IN"/>
          </a:p>
        </p:txBody>
      </p:sp>
      <p:sp>
        <p:nvSpPr>
          <p:cNvPr id="92" name="Slide Number Placeholder 91"/>
          <p:cNvSpPr>
            <a:spLocks noGrp="1"/>
          </p:cNvSpPr>
          <p:nvPr>
            <p:ph type="sldNum" sz="quarter" idx="12"/>
          </p:nvPr>
        </p:nvSpPr>
        <p:spPr/>
        <p:txBody>
          <a:bodyPr/>
          <a:lstStyle/>
          <a:p>
            <a:fld id="{064FEFD9-E2B0-4C67-AFF5-1992316E542E}"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77F422-3C97-4FFE-B8E3-BF933B040960}" type="datetimeFigureOut">
              <a:rPr lang="en-IN" smtClean="0"/>
              <a:t>17-07-2023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77F422-3C97-4FFE-B8E3-BF933B040960}" type="datetimeFigureOut">
              <a:rPr lang="en-IN" smtClean="0"/>
              <a:t>17-07-2023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77F422-3C97-4FFE-B8E3-BF933B040960}" type="datetimeFigureOut">
              <a:rPr lang="en-IN" smtClean="0"/>
              <a:t>17-07-2023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77F422-3C97-4FFE-B8E3-BF933B040960}" type="datetimeFigureOut">
              <a:rPr lang="en-IN" smtClean="0"/>
              <a:t>17-07-2023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64FEFD9-E2B0-4C67-AFF5-1992316E542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77F422-3C97-4FFE-B8E3-BF933B040960}" type="datetimeFigureOut">
              <a:rPr lang="en-IN" smtClean="0"/>
              <a:t>17-07-2023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4FEFD9-E2B0-4C67-AFF5-1992316E542E}" type="slidenum">
              <a:rPr lang="en-IN" smtClean="0"/>
              <a:t>‹#›</a:t>
            </a:fld>
            <a:endParaRPr lang="en-IN"/>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B77F422-3C97-4FFE-B8E3-BF933B040960}" type="datetimeFigureOut">
              <a:rPr lang="en-IN" smtClean="0"/>
              <a:t>17-07-2023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64FEFD9-E2B0-4C67-AFF5-1992316E542E}" type="slidenum">
              <a:rPr lang="en-IN" smtClean="0"/>
              <a:t>‹#›</a:t>
            </a:fld>
            <a:endParaRPr lang="en-IN"/>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B77F422-3C97-4FFE-B8E3-BF933B040960}" type="datetimeFigureOut">
              <a:rPr lang="en-IN" smtClean="0"/>
              <a:t>17-07-2023</a:t>
            </a:fld>
            <a:endParaRPr lang="en-IN"/>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IN"/>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064FEFD9-E2B0-4C67-AFF5-1992316E542E}" type="slidenum">
              <a:rPr lang="en-IN" smtClean="0"/>
              <a:t>‹#›</a:t>
            </a:fld>
            <a:endParaRPr lang="en-IN"/>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mplexsql.com/sql-normaliz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20888"/>
            <a:ext cx="4464496" cy="1894362"/>
          </a:xfrm>
        </p:spPr>
        <p:txBody>
          <a:bodyPr>
            <a:normAutofit/>
          </a:bodyPr>
          <a:lstStyle/>
          <a:p>
            <a:r>
              <a:rPr lang="en-US" dirty="0" smtClean="0"/>
              <a:t>SQL Interview questions for business analyst</a:t>
            </a:r>
            <a:endParaRPr lang="en-IN" dirty="0"/>
          </a:p>
        </p:txBody>
      </p:sp>
    </p:spTree>
    <p:extLst>
      <p:ext uri="{BB962C8B-B14F-4D97-AF65-F5344CB8AC3E}">
        <p14:creationId xmlns:p14="http://schemas.microsoft.com/office/powerpoint/2010/main" val="1679751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9 :</a:t>
            </a:r>
            <a:r>
              <a:rPr lang="en-IN" b="1" dirty="0" smtClean="0"/>
              <a:t>What is mean by </a:t>
            </a:r>
            <a:r>
              <a:rPr lang="en-IN" b="1" dirty="0" err="1" smtClean="0"/>
              <a:t>ddl</a:t>
            </a:r>
            <a:r>
              <a:rPr lang="en-IN" b="1" dirty="0" smtClean="0"/>
              <a:t>?</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485044927"/>
              </p:ext>
            </p:extLst>
          </p:nvPr>
        </p:nvGraphicFramePr>
        <p:xfrm>
          <a:off x="395536" y="3717032"/>
          <a:ext cx="7467600" cy="2421727"/>
        </p:xfrm>
        <a:graphic>
          <a:graphicData uri="http://schemas.openxmlformats.org/drawingml/2006/table">
            <a:tbl>
              <a:tblPr/>
              <a:tblGrid>
                <a:gridCol w="3733800"/>
                <a:gridCol w="3733800"/>
              </a:tblGrid>
              <a:tr h="408484">
                <a:tc>
                  <a:txBody>
                    <a:bodyPr/>
                    <a:lstStyle/>
                    <a:p>
                      <a:pPr fontAlgn="base"/>
                      <a:r>
                        <a:rPr lang="en-IN" sz="1700" b="1" dirty="0">
                          <a:effectLst/>
                          <a:latin typeface="inherit"/>
                        </a:rPr>
                        <a:t>Statement </a:t>
                      </a:r>
                      <a:endParaRPr lang="en-IN" sz="1700" dirty="0">
                        <a:effectLst/>
                        <a:latin typeface="inherit"/>
                      </a:endParaRP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base"/>
                      <a:r>
                        <a:rPr lang="en-IN" sz="1700" b="1">
                          <a:effectLst/>
                          <a:latin typeface="inherit"/>
                        </a:rPr>
                        <a:t>Description</a:t>
                      </a:r>
                      <a:endParaRPr lang="en-IN" sz="1700">
                        <a:effectLst/>
                        <a:latin typeface="inherit"/>
                      </a:endParaRP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671081">
                <a:tc>
                  <a:txBody>
                    <a:bodyPr/>
                    <a:lstStyle/>
                    <a:p>
                      <a:pPr fontAlgn="base"/>
                      <a:r>
                        <a:rPr lang="en-IN" sz="1700" dirty="0">
                          <a:effectLst/>
                          <a:latin typeface="inherit"/>
                        </a:rPr>
                        <a:t>CREATE</a:t>
                      </a: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base"/>
                      <a:r>
                        <a:rPr lang="en-IN" sz="1700">
                          <a:effectLst/>
                          <a:latin typeface="inherit"/>
                        </a:rPr>
                        <a:t>Creates a new table, a view of a table, or other object in database</a:t>
                      </a: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671081">
                <a:tc>
                  <a:txBody>
                    <a:bodyPr/>
                    <a:lstStyle/>
                    <a:p>
                      <a:pPr fontAlgn="base"/>
                      <a:r>
                        <a:rPr lang="en-IN" sz="1700">
                          <a:effectLst/>
                          <a:latin typeface="inherit"/>
                        </a:rPr>
                        <a:t>ALTER</a:t>
                      </a: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base"/>
                      <a:r>
                        <a:rPr lang="en-IN" sz="1700">
                          <a:effectLst/>
                          <a:latin typeface="inherit"/>
                        </a:rPr>
                        <a:t>Modifies an existing database object, such as a table.</a:t>
                      </a: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671081">
                <a:tc>
                  <a:txBody>
                    <a:bodyPr/>
                    <a:lstStyle/>
                    <a:p>
                      <a:pPr fontAlgn="base"/>
                      <a:r>
                        <a:rPr lang="en-IN" sz="1700" dirty="0">
                          <a:effectLst/>
                          <a:latin typeface="inherit"/>
                        </a:rPr>
                        <a:t>DROP</a:t>
                      </a: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base"/>
                      <a:r>
                        <a:rPr lang="en-IN" sz="1700" dirty="0">
                          <a:effectLst/>
                          <a:latin typeface="inherit"/>
                        </a:rPr>
                        <a:t>Deletes an entire table, a view of a table or other object in the database.</a:t>
                      </a:r>
                    </a:p>
                  </a:txBody>
                  <a:tcPr marL="72944" marR="72944" marT="72944" marB="72944"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457200" y="2400101"/>
            <a:ext cx="677909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484848"/>
                </a:solidFill>
                <a:effectLst/>
                <a:latin typeface="Lato"/>
                <a:cs typeface="Arial" pitchFamily="34" charset="0"/>
              </a:rPr>
              <a:t>DDL stands for Data Definition </a:t>
            </a:r>
            <a:r>
              <a:rPr lang="en-US" sz="2400" dirty="0" smtClean="0">
                <a:latin typeface="inherit"/>
              </a:rPr>
              <a:t>Language. Following</a:t>
            </a:r>
            <a:r>
              <a:rPr kumimoji="0" lang="en-US" sz="2400" b="0" i="0" u="none" strike="noStrike" cap="none" normalizeH="0" baseline="0" dirty="0" smtClean="0">
                <a:ln>
                  <a:noFill/>
                </a:ln>
                <a:solidFill>
                  <a:srgbClr val="484848"/>
                </a:solidFill>
                <a:effectLst/>
                <a:latin typeface="Lato"/>
                <a:cs typeface="Arial" pitchFamily="34" charset="0"/>
              </a:rPr>
              <a:t> are the different DDL statements: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16269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Question 10 :Tell us about </a:t>
            </a:r>
            <a:r>
              <a:rPr lang="en-IN" b="1" dirty="0" err="1" smtClean="0"/>
              <a:t>sql</a:t>
            </a:r>
            <a:r>
              <a:rPr lang="en-IN" b="1" dirty="0" smtClean="0"/>
              <a:t> joins?</a:t>
            </a:r>
            <a:endParaRPr lang="en-IN" dirty="0"/>
          </a:p>
        </p:txBody>
      </p:sp>
      <p:sp>
        <p:nvSpPr>
          <p:cNvPr id="3" name="Content Placeholder 2"/>
          <p:cNvSpPr>
            <a:spLocks noGrp="1"/>
          </p:cNvSpPr>
          <p:nvPr>
            <p:ph idx="1"/>
          </p:nvPr>
        </p:nvSpPr>
        <p:spPr/>
        <p:txBody>
          <a:bodyPr>
            <a:normAutofit fontScale="70000" lnSpcReduction="20000"/>
          </a:bodyPr>
          <a:lstStyle/>
          <a:p>
            <a:r>
              <a:rPr lang="en-IN" dirty="0" smtClean="0"/>
              <a:t>Join </a:t>
            </a:r>
            <a:r>
              <a:rPr lang="en-IN" dirty="0"/>
              <a:t>is nothing but connecting 2 tables to fetch the records from 2 or more different tables</a:t>
            </a:r>
            <a:r>
              <a:rPr lang="en-IN" dirty="0" smtClean="0"/>
              <a:t>.</a:t>
            </a:r>
          </a:p>
          <a:p>
            <a:pPr fontAlgn="base"/>
            <a:r>
              <a:rPr lang="en-IN" b="1" dirty="0"/>
              <a:t>1.Inner join:</a:t>
            </a:r>
            <a:endParaRPr lang="en-IN" dirty="0"/>
          </a:p>
          <a:p>
            <a:pPr fontAlgn="base"/>
            <a:r>
              <a:rPr lang="en-IN" dirty="0"/>
              <a:t>Inner join </a:t>
            </a:r>
            <a:r>
              <a:rPr lang="en-IN" dirty="0" err="1"/>
              <a:t>retreives</a:t>
            </a:r>
            <a:r>
              <a:rPr lang="en-IN" dirty="0"/>
              <a:t> the records which are common between 2 or more tables.</a:t>
            </a:r>
          </a:p>
          <a:p>
            <a:pPr fontAlgn="base"/>
            <a:r>
              <a:rPr lang="en-IN" b="1" dirty="0"/>
              <a:t>2.Outer join:</a:t>
            </a:r>
            <a:endParaRPr lang="en-IN" dirty="0"/>
          </a:p>
          <a:p>
            <a:pPr fontAlgn="base"/>
            <a:r>
              <a:rPr lang="en-IN" dirty="0"/>
              <a:t>Outer join retrieves the common records from the table as well as uncommon records from Left or right table.</a:t>
            </a:r>
          </a:p>
          <a:p>
            <a:pPr fontAlgn="base"/>
            <a:r>
              <a:rPr lang="en-IN" b="1" dirty="0"/>
              <a:t>2.1.Left outer join:</a:t>
            </a:r>
            <a:endParaRPr lang="en-IN" dirty="0"/>
          </a:p>
          <a:p>
            <a:pPr fontAlgn="base"/>
            <a:r>
              <a:rPr lang="en-IN" dirty="0"/>
              <a:t>When user needs to fetch all data from left table and common records from left and right table then the join is called as left outer join.</a:t>
            </a:r>
          </a:p>
          <a:p>
            <a:pPr fontAlgn="base"/>
            <a:r>
              <a:rPr lang="en-IN" b="1" dirty="0"/>
              <a:t>2.2.Left outer join:</a:t>
            </a:r>
            <a:endParaRPr lang="en-IN" dirty="0"/>
          </a:p>
          <a:p>
            <a:pPr fontAlgn="base"/>
            <a:r>
              <a:rPr lang="en-IN" dirty="0"/>
              <a:t>When user needs to fetch all data from right table and common records from left and right table then the join is called as right outer join.</a:t>
            </a:r>
          </a:p>
          <a:p>
            <a:pPr fontAlgn="base"/>
            <a:r>
              <a:rPr lang="en-IN" b="1" dirty="0"/>
              <a:t>2.3.Full Outer Join:</a:t>
            </a:r>
            <a:endParaRPr lang="en-IN" dirty="0"/>
          </a:p>
          <a:p>
            <a:pPr fontAlgn="base"/>
            <a:r>
              <a:rPr lang="en-IN" dirty="0"/>
              <a:t>When user needs to fetch the data from both the tables and common records from both of the tables.</a:t>
            </a:r>
          </a:p>
          <a:p>
            <a:pPr fontAlgn="base"/>
            <a:r>
              <a:rPr lang="en-IN" b="1" dirty="0"/>
              <a:t>3.Cross join/Cartesian join:</a:t>
            </a:r>
            <a:endParaRPr lang="en-IN" dirty="0"/>
          </a:p>
          <a:p>
            <a:pPr fontAlgn="base"/>
            <a:r>
              <a:rPr lang="en-IN" dirty="0"/>
              <a:t>When each and every record is connected to each and every record from other table then it is called as cross join or Cartesian join.</a:t>
            </a:r>
          </a:p>
          <a:p>
            <a:endParaRPr lang="en-IN" dirty="0"/>
          </a:p>
        </p:txBody>
      </p:sp>
    </p:spTree>
    <p:extLst>
      <p:ext uri="{BB962C8B-B14F-4D97-AF65-F5344CB8AC3E}">
        <p14:creationId xmlns:p14="http://schemas.microsoft.com/office/powerpoint/2010/main" val="434209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Question 11 : </a:t>
            </a:r>
            <a:r>
              <a:rPr lang="en-IN" b="1" dirty="0" smtClean="0"/>
              <a:t>What are different set operators?</a:t>
            </a:r>
            <a:endParaRPr lang="en-IN" dirty="0"/>
          </a:p>
        </p:txBody>
      </p:sp>
      <p:sp>
        <p:nvSpPr>
          <p:cNvPr id="3" name="Content Placeholder 2"/>
          <p:cNvSpPr>
            <a:spLocks noGrp="1"/>
          </p:cNvSpPr>
          <p:nvPr>
            <p:ph idx="1"/>
          </p:nvPr>
        </p:nvSpPr>
        <p:spPr/>
        <p:txBody>
          <a:bodyPr>
            <a:normAutofit/>
          </a:bodyPr>
          <a:lstStyle/>
          <a:p>
            <a:pPr fontAlgn="base"/>
            <a:r>
              <a:rPr lang="en-IN" dirty="0"/>
              <a:t>Set operators are nothing but the operators which are used to connect two tables and fetch the records from the two </a:t>
            </a:r>
            <a:r>
              <a:rPr lang="en-IN" dirty="0" err="1"/>
              <a:t>tables.We</a:t>
            </a:r>
            <a:r>
              <a:rPr lang="en-IN" dirty="0"/>
              <a:t> need to follow one condition that the table set 1 columns and table set 2 columns are same and its </a:t>
            </a:r>
            <a:r>
              <a:rPr lang="en-IN" dirty="0" err="1"/>
              <a:t>datatype</a:t>
            </a:r>
            <a:r>
              <a:rPr lang="en-IN" dirty="0"/>
              <a:t> must be </a:t>
            </a:r>
            <a:r>
              <a:rPr lang="en-IN" dirty="0" err="1"/>
              <a:t>same.SQL</a:t>
            </a:r>
            <a:r>
              <a:rPr lang="en-IN" dirty="0"/>
              <a:t> Set Operators combines the result of 2 queries or components on to the single result.</a:t>
            </a:r>
          </a:p>
          <a:p>
            <a:pPr fontAlgn="base"/>
            <a:r>
              <a:rPr lang="en-IN" dirty="0"/>
              <a:t>Following are Set Operators in SQL:</a:t>
            </a:r>
          </a:p>
          <a:p>
            <a:pPr fontAlgn="base"/>
            <a:r>
              <a:rPr lang="en-IN" dirty="0"/>
              <a:t>Union</a:t>
            </a:r>
          </a:p>
          <a:p>
            <a:pPr fontAlgn="base"/>
            <a:r>
              <a:rPr lang="en-IN" dirty="0"/>
              <a:t>Union all</a:t>
            </a:r>
          </a:p>
          <a:p>
            <a:pPr fontAlgn="base"/>
            <a:r>
              <a:rPr lang="en-IN" dirty="0"/>
              <a:t>Intersect</a:t>
            </a:r>
          </a:p>
          <a:p>
            <a:pPr fontAlgn="base"/>
            <a:r>
              <a:rPr lang="en-IN" dirty="0"/>
              <a:t>Minus</a:t>
            </a:r>
          </a:p>
          <a:p>
            <a:endParaRPr lang="en-IN" dirty="0"/>
          </a:p>
        </p:txBody>
      </p:sp>
    </p:spTree>
    <p:extLst>
      <p:ext uri="{BB962C8B-B14F-4D97-AF65-F5344CB8AC3E}">
        <p14:creationId xmlns:p14="http://schemas.microsoft.com/office/powerpoint/2010/main" val="2359848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12 : </a:t>
            </a:r>
            <a:r>
              <a:rPr lang="en-US" b="1" dirty="0" smtClean="0"/>
              <a:t>What are properties of Transaction?</a:t>
            </a:r>
            <a:endParaRPr lang="en-IN" b="1" dirty="0"/>
          </a:p>
        </p:txBody>
      </p:sp>
      <p:sp>
        <p:nvSpPr>
          <p:cNvPr id="3" name="Content Placeholder 2"/>
          <p:cNvSpPr>
            <a:spLocks noGrp="1"/>
          </p:cNvSpPr>
          <p:nvPr>
            <p:ph idx="1"/>
          </p:nvPr>
        </p:nvSpPr>
        <p:spPr/>
        <p:txBody>
          <a:bodyPr>
            <a:normAutofit fontScale="92500"/>
          </a:bodyPr>
          <a:lstStyle/>
          <a:p>
            <a:pPr fontAlgn="base"/>
            <a:r>
              <a:rPr lang="en-IN" dirty="0"/>
              <a:t>Properties of transaction are known as ACID properties, such as</a:t>
            </a:r>
          </a:p>
          <a:p>
            <a:pPr fontAlgn="base"/>
            <a:r>
              <a:rPr lang="en-IN" b="1" dirty="0"/>
              <a:t>Atomicity</a:t>
            </a:r>
            <a:r>
              <a:rPr lang="en-IN" dirty="0"/>
              <a:t>: Ensures the completeness of all transactions performed. Checks whether every transaction is completed successfully if not then transaction is aborted at the failure point and the previous transaction is rolled back to its initial state as changes undone</a:t>
            </a:r>
          </a:p>
          <a:p>
            <a:pPr fontAlgn="base"/>
            <a:r>
              <a:rPr lang="en-IN" b="1" dirty="0"/>
              <a:t>Consistency</a:t>
            </a:r>
            <a:r>
              <a:rPr lang="en-IN" dirty="0"/>
              <a:t>: Ensures that all changes made through successful transaction are reflected properly on database</a:t>
            </a:r>
          </a:p>
          <a:p>
            <a:pPr fontAlgn="base"/>
            <a:r>
              <a:rPr lang="en-IN" b="1" dirty="0"/>
              <a:t>Isolation</a:t>
            </a:r>
            <a:r>
              <a:rPr lang="en-IN" dirty="0"/>
              <a:t>: Ensures that all transactions are performed independently and changes made by one transaction are not reflected on other</a:t>
            </a:r>
          </a:p>
          <a:p>
            <a:pPr fontAlgn="base"/>
            <a:r>
              <a:rPr lang="en-IN" b="1" dirty="0"/>
              <a:t>Durability</a:t>
            </a:r>
            <a:r>
              <a:rPr lang="en-IN" dirty="0"/>
              <a:t>: Ensures that the changes made in database with committed transactions persist as it is even after system failure</a:t>
            </a:r>
          </a:p>
        </p:txBody>
      </p:sp>
    </p:spTree>
    <p:extLst>
      <p:ext uri="{BB962C8B-B14F-4D97-AF65-F5344CB8AC3E}">
        <p14:creationId xmlns:p14="http://schemas.microsoft.com/office/powerpoint/2010/main" val="1512488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13  :</a:t>
            </a:r>
            <a:r>
              <a:rPr lang="en-IN" b="1" dirty="0" smtClean="0"/>
              <a:t>What is self join?</a:t>
            </a:r>
            <a:endParaRPr lang="en-IN" dirty="0"/>
          </a:p>
        </p:txBody>
      </p:sp>
      <p:sp>
        <p:nvSpPr>
          <p:cNvPr id="3" name="Content Placeholder 2"/>
          <p:cNvSpPr>
            <a:spLocks noGrp="1"/>
          </p:cNvSpPr>
          <p:nvPr>
            <p:ph idx="1"/>
          </p:nvPr>
        </p:nvSpPr>
        <p:spPr/>
        <p:txBody>
          <a:bodyPr/>
          <a:lstStyle/>
          <a:p>
            <a:r>
              <a:rPr lang="en-IN" dirty="0"/>
              <a:t>Self </a:t>
            </a:r>
            <a:r>
              <a:rPr lang="en-IN" dirty="0"/>
              <a:t>JOIN</a:t>
            </a:r>
            <a:r>
              <a:rPr lang="en-IN" dirty="0"/>
              <a:t> is a query that joins a table with itself. This is used to compare the values of a particular column with other values in the same column of the same table. Self </a:t>
            </a:r>
            <a:r>
              <a:rPr lang="en-IN" dirty="0"/>
              <a:t>JOIN</a:t>
            </a:r>
            <a:r>
              <a:rPr lang="en-IN" dirty="0"/>
              <a:t> uses aliases to name the original and duplicate tables.</a:t>
            </a:r>
            <a:endParaRPr lang="en-IN" dirty="0"/>
          </a:p>
        </p:txBody>
      </p:sp>
    </p:spTree>
    <p:extLst>
      <p:ext uri="{BB962C8B-B14F-4D97-AF65-F5344CB8AC3E}">
        <p14:creationId xmlns:p14="http://schemas.microsoft.com/office/powerpoint/2010/main" val="2463288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Question 14 : What is view in SQL?</a:t>
            </a:r>
            <a:endParaRPr lang="en-IN" dirty="0"/>
          </a:p>
        </p:txBody>
      </p:sp>
      <p:sp>
        <p:nvSpPr>
          <p:cNvPr id="3" name="Content Placeholder 2"/>
          <p:cNvSpPr>
            <a:spLocks noGrp="1"/>
          </p:cNvSpPr>
          <p:nvPr>
            <p:ph idx="1"/>
          </p:nvPr>
        </p:nvSpPr>
        <p:spPr>
          <a:xfrm>
            <a:off x="467544" y="2060848"/>
            <a:ext cx="8229600" cy="4525963"/>
          </a:xfrm>
        </p:spPr>
        <p:txBody>
          <a:bodyPr>
            <a:normAutofit/>
          </a:bodyPr>
          <a:lstStyle/>
          <a:p>
            <a:pPr marL="0" indent="0" fontAlgn="base">
              <a:buNone/>
            </a:pPr>
            <a:r>
              <a:rPr lang="en-IN" dirty="0"/>
              <a:t>A view is a virtual table that consists of a subset of data from a table. The content of a view is defined by the query. A view takes up little space because it doesn’t copy all data from the given table but only a subset of data as defined by the view. Note that a view can also display a combination of data from one or more tables. Views allow you to hide the complexity of large data and instead narrow in on areas of interest.</a:t>
            </a:r>
            <a:endParaRPr lang="en-IN" dirty="0"/>
          </a:p>
        </p:txBody>
      </p:sp>
    </p:spTree>
    <p:extLst>
      <p:ext uri="{BB962C8B-B14F-4D97-AF65-F5344CB8AC3E}">
        <p14:creationId xmlns:p14="http://schemas.microsoft.com/office/powerpoint/2010/main" val="1309885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1 : </a:t>
            </a:r>
            <a:r>
              <a:rPr lang="en-IN" b="1" dirty="0"/>
              <a:t>What is SQL and How it is beneficial for Business Analyst?</a:t>
            </a:r>
            <a:r>
              <a:rPr lang="en-US" dirty="0" smtClean="0"/>
              <a:t> </a:t>
            </a:r>
            <a:endParaRPr lang="en-IN" dirty="0"/>
          </a:p>
        </p:txBody>
      </p:sp>
      <p:sp>
        <p:nvSpPr>
          <p:cNvPr id="3" name="Content Placeholder 2"/>
          <p:cNvSpPr>
            <a:spLocks noGrp="1"/>
          </p:cNvSpPr>
          <p:nvPr>
            <p:ph idx="1"/>
          </p:nvPr>
        </p:nvSpPr>
        <p:spPr/>
        <p:txBody>
          <a:bodyPr>
            <a:normAutofit lnSpcReduction="10000"/>
          </a:bodyPr>
          <a:lstStyle/>
          <a:p>
            <a:pPr fontAlgn="base"/>
            <a:r>
              <a:rPr lang="en-IN" dirty="0"/>
              <a:t>1.SQL Stands for structured query language.</a:t>
            </a:r>
            <a:br>
              <a:rPr lang="en-IN" dirty="0"/>
            </a:br>
            <a:r>
              <a:rPr lang="en-IN" dirty="0"/>
              <a:t>2.SQL is especially designed to communicate with databases. 3.SQL also pronounced as Sequel is very widely used language in most of the database management systems like Oracle,MySQL,PostgreSQL etc. 4.SQL provides us  a simple and efficient way of reading,writing,executing the data from the </a:t>
            </a:r>
            <a:r>
              <a:rPr lang="en-IN" dirty="0" err="1"/>
              <a:t>system.this</a:t>
            </a:r>
            <a:r>
              <a:rPr lang="en-IN" dirty="0"/>
              <a:t> is one of the SQL Interview Question ever asked in interviews.</a:t>
            </a:r>
          </a:p>
          <a:p>
            <a:pPr fontAlgn="base"/>
            <a:r>
              <a:rPr lang="en-IN" dirty="0"/>
              <a:t>Business Analyst is nothing but the bridge between Technical team and Customers. If they know the SQL and database structure which was designed by technical team it is easy for them to take decisions </a:t>
            </a:r>
            <a:r>
              <a:rPr lang="en-IN" dirty="0" err="1"/>
              <a:t>acccordingly</a:t>
            </a:r>
            <a:r>
              <a:rPr lang="en-IN" dirty="0"/>
              <a:t>. Its easy for them to understand design of the database.</a:t>
            </a:r>
          </a:p>
          <a:p>
            <a:endParaRPr lang="en-IN" dirty="0"/>
          </a:p>
        </p:txBody>
      </p:sp>
    </p:spTree>
    <p:extLst>
      <p:ext uri="{BB962C8B-B14F-4D97-AF65-F5344CB8AC3E}">
        <p14:creationId xmlns:p14="http://schemas.microsoft.com/office/powerpoint/2010/main" val="4141640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990600"/>
          </a:xfrm>
        </p:spPr>
        <p:txBody>
          <a:bodyPr>
            <a:normAutofit fontScale="90000"/>
          </a:bodyPr>
          <a:lstStyle/>
          <a:p>
            <a:r>
              <a:rPr lang="en-IN" b="1" dirty="0" smtClean="0"/>
              <a:t>Question 2 :</a:t>
            </a:r>
            <a:r>
              <a:rPr lang="en-IN" b="1" dirty="0"/>
              <a:t>What is </a:t>
            </a:r>
            <a:r>
              <a:rPr lang="en-IN" b="1" u="sng" dirty="0">
                <a:hlinkClick r:id="rId2"/>
              </a:rPr>
              <a:t>database Normalization</a:t>
            </a:r>
            <a:r>
              <a:rPr lang="en-IN" b="1" dirty="0"/>
              <a:t>? Tell me with its advantages.</a:t>
            </a:r>
            <a:endParaRPr lang="en-IN" dirty="0"/>
          </a:p>
        </p:txBody>
      </p:sp>
      <p:sp>
        <p:nvSpPr>
          <p:cNvPr id="3" name="Content Placeholder 2"/>
          <p:cNvSpPr>
            <a:spLocks noGrp="1"/>
          </p:cNvSpPr>
          <p:nvPr>
            <p:ph idx="1"/>
          </p:nvPr>
        </p:nvSpPr>
        <p:spPr>
          <a:xfrm>
            <a:off x="467544" y="1700808"/>
            <a:ext cx="8229600" cy="4937760"/>
          </a:xfrm>
        </p:spPr>
        <p:txBody>
          <a:bodyPr>
            <a:normAutofit/>
          </a:bodyPr>
          <a:lstStyle/>
          <a:p>
            <a:pPr fontAlgn="base"/>
            <a:r>
              <a:rPr lang="en-IN" dirty="0"/>
              <a:t>Database Normalization is nothing but technique of designing the database in structured way to reduce redundancy and improve data integrity.</a:t>
            </a:r>
          </a:p>
          <a:p>
            <a:pPr fontAlgn="base"/>
            <a:r>
              <a:rPr lang="en-IN" dirty="0"/>
              <a:t>Following are advantages of normalization :</a:t>
            </a:r>
          </a:p>
          <a:p>
            <a:pPr fontAlgn="base"/>
            <a:r>
              <a:rPr lang="en-IN" dirty="0"/>
              <a:t>To Eliminate the redundant or useless data</a:t>
            </a:r>
          </a:p>
          <a:p>
            <a:pPr fontAlgn="base"/>
            <a:r>
              <a:rPr lang="en-IN" dirty="0"/>
              <a:t>To Reduce the complexity of the data</a:t>
            </a:r>
          </a:p>
          <a:p>
            <a:pPr fontAlgn="base"/>
            <a:r>
              <a:rPr lang="en-IN" dirty="0"/>
              <a:t>To Ensure the relationship between tables as well as data in the tables</a:t>
            </a:r>
          </a:p>
          <a:p>
            <a:pPr fontAlgn="base"/>
            <a:r>
              <a:rPr lang="en-IN" dirty="0"/>
              <a:t>To Ensure data dependencies and data is logically stored.</a:t>
            </a:r>
          </a:p>
          <a:p>
            <a:endParaRPr lang="en-IN" dirty="0"/>
          </a:p>
        </p:txBody>
      </p:sp>
    </p:spTree>
    <p:extLst>
      <p:ext uri="{BB962C8B-B14F-4D97-AF65-F5344CB8AC3E}">
        <p14:creationId xmlns:p14="http://schemas.microsoft.com/office/powerpoint/2010/main" val="350211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a:t>
            </a:r>
            <a:r>
              <a:rPr lang="en-IN" b="1" dirty="0"/>
              <a:t>3 :What is difference between unique and distinct?</a:t>
            </a:r>
            <a:endParaRPr lang="en-IN" dirty="0"/>
          </a:p>
        </p:txBody>
      </p:sp>
      <p:sp>
        <p:nvSpPr>
          <p:cNvPr id="3" name="Content Placeholder 2"/>
          <p:cNvSpPr>
            <a:spLocks noGrp="1"/>
          </p:cNvSpPr>
          <p:nvPr>
            <p:ph idx="1"/>
          </p:nvPr>
        </p:nvSpPr>
        <p:spPr>
          <a:xfrm>
            <a:off x="467544" y="1844824"/>
            <a:ext cx="8229600" cy="4525963"/>
          </a:xfrm>
        </p:spPr>
        <p:txBody>
          <a:bodyPr>
            <a:normAutofit/>
          </a:bodyPr>
          <a:lstStyle/>
          <a:p>
            <a:pPr fontAlgn="base"/>
            <a:r>
              <a:rPr lang="en-IN" dirty="0"/>
              <a:t>There is no difference between unique and distinct keywords apart from one </a:t>
            </a:r>
            <a:r>
              <a:rPr lang="en-IN" dirty="0" err="1"/>
              <a:t>difference.unique</a:t>
            </a:r>
            <a:r>
              <a:rPr lang="en-IN" dirty="0"/>
              <a:t> is applied before insertion and </a:t>
            </a:r>
            <a:r>
              <a:rPr lang="en-IN" dirty="0" err="1"/>
              <a:t>retrival.It</a:t>
            </a:r>
            <a:r>
              <a:rPr lang="en-IN" dirty="0"/>
              <a:t> consists  of non duplicate </a:t>
            </a:r>
            <a:r>
              <a:rPr lang="en-IN" dirty="0" err="1"/>
              <a:t>values.if</a:t>
            </a:r>
            <a:r>
              <a:rPr lang="en-IN" dirty="0"/>
              <a:t> unique constraint is given it does not take duplicate </a:t>
            </a:r>
            <a:r>
              <a:rPr lang="en-IN" dirty="0" err="1"/>
              <a:t>values.distinct</a:t>
            </a:r>
            <a:r>
              <a:rPr lang="en-IN" dirty="0"/>
              <a:t> is used in retrieval it gives the suppressed row(ex if two rows are same it will show single row and non duplicate row) therefore distinct is the combination of suppressed duplicate and non duplicate </a:t>
            </a:r>
            <a:r>
              <a:rPr lang="en-IN" dirty="0" err="1"/>
              <a:t>rows.Specify</a:t>
            </a:r>
            <a:r>
              <a:rPr lang="en-IN" dirty="0"/>
              <a:t> DISTINCT or UNIQUE if you want Oracle to return only one copy of each set of duplicate rows selected (these two keywords are synonymous). Duplicate rows are those with matching values for each expression in the select list.</a:t>
            </a:r>
          </a:p>
        </p:txBody>
      </p:sp>
    </p:spTree>
    <p:extLst>
      <p:ext uri="{BB962C8B-B14F-4D97-AF65-F5344CB8AC3E}">
        <p14:creationId xmlns:p14="http://schemas.microsoft.com/office/powerpoint/2010/main" val="2669770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4 : What is use of IN operator in SQL?</a:t>
            </a:r>
            <a:endParaRPr lang="en-IN" dirty="0"/>
          </a:p>
        </p:txBody>
      </p:sp>
      <p:sp>
        <p:nvSpPr>
          <p:cNvPr id="3" name="Content Placeholder 2"/>
          <p:cNvSpPr>
            <a:spLocks noGrp="1"/>
          </p:cNvSpPr>
          <p:nvPr>
            <p:ph idx="1"/>
          </p:nvPr>
        </p:nvSpPr>
        <p:spPr/>
        <p:txBody>
          <a:bodyPr>
            <a:normAutofit/>
          </a:bodyPr>
          <a:lstStyle/>
          <a:p>
            <a:r>
              <a:rPr lang="en-IN" dirty="0" smtClean="0"/>
              <a:t>IN </a:t>
            </a:r>
            <a:r>
              <a:rPr lang="en-IN" dirty="0"/>
              <a:t>is a conditional operator used in a </a:t>
            </a:r>
            <a:r>
              <a:rPr lang="en-IN" dirty="0"/>
              <a:t>WHERE</a:t>
            </a:r>
            <a:r>
              <a:rPr lang="en-IN" dirty="0"/>
              <a:t> clause and is shorthand for multiple OR conditional statements. It tests the expression that precedes it against a list of values that are passed in to the operator, which can either be comma-separated values or a </a:t>
            </a:r>
            <a:r>
              <a:rPr lang="en-IN" dirty="0" err="1"/>
              <a:t>subquery</a:t>
            </a:r>
            <a:r>
              <a:rPr lang="en-IN" dirty="0"/>
              <a:t> that returns a list of values. If the expression that precedes IN matches any of the elements in the list, the resulting value is TRUE, or 1; otherwise, the value is FALSE, or 0.</a:t>
            </a:r>
            <a:endParaRPr lang="en-IN" dirty="0"/>
          </a:p>
        </p:txBody>
      </p:sp>
    </p:spTree>
    <p:extLst>
      <p:ext uri="{BB962C8B-B14F-4D97-AF65-F5344CB8AC3E}">
        <p14:creationId xmlns:p14="http://schemas.microsoft.com/office/powerpoint/2010/main" val="2057066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Question 5 : </a:t>
            </a:r>
            <a:r>
              <a:rPr lang="en-IN" b="1" dirty="0"/>
              <a:t>What is the GROUP BY statement used for?</a:t>
            </a:r>
          </a:p>
        </p:txBody>
      </p:sp>
      <p:sp>
        <p:nvSpPr>
          <p:cNvPr id="3" name="Content Placeholder 2"/>
          <p:cNvSpPr>
            <a:spLocks noGrp="1"/>
          </p:cNvSpPr>
          <p:nvPr>
            <p:ph idx="1"/>
          </p:nvPr>
        </p:nvSpPr>
        <p:spPr/>
        <p:txBody>
          <a:bodyPr/>
          <a:lstStyle/>
          <a:p>
            <a:pPr marL="0" indent="0" fontAlgn="base">
              <a:buNone/>
            </a:pPr>
            <a:r>
              <a:rPr lang="en-IN" dirty="0"/>
              <a:t>GROUP BY is a statement that divides the result for a particular query into groups of rows. It is often used with aggregate functions such as </a:t>
            </a:r>
            <a:r>
              <a:rPr lang="en-IN" dirty="0"/>
              <a:t>SUM</a:t>
            </a:r>
            <a:r>
              <a:rPr lang="en-IN" dirty="0"/>
              <a:t>, </a:t>
            </a:r>
            <a:r>
              <a:rPr lang="en-IN" dirty="0"/>
              <a:t>AVG</a:t>
            </a:r>
            <a:r>
              <a:rPr lang="en-IN" dirty="0"/>
              <a:t>, </a:t>
            </a:r>
            <a:r>
              <a:rPr lang="en-IN" dirty="0"/>
              <a:t>MAX</a:t>
            </a:r>
            <a:r>
              <a:rPr lang="en-IN" dirty="0"/>
              <a:t>, </a:t>
            </a:r>
            <a:r>
              <a:rPr lang="en-IN" dirty="0"/>
              <a:t>MIN</a:t>
            </a:r>
            <a:r>
              <a:rPr lang="en-IN" dirty="0"/>
              <a:t>, and </a:t>
            </a:r>
            <a:r>
              <a:rPr lang="en-IN" dirty="0"/>
              <a:t>COUNT</a:t>
            </a:r>
            <a:r>
              <a:rPr lang="en-IN" dirty="0"/>
              <a:t>, which calculate information about each group. The </a:t>
            </a:r>
            <a:r>
              <a:rPr lang="en-IN" dirty="0"/>
              <a:t>SELECT</a:t>
            </a:r>
            <a:r>
              <a:rPr lang="en-IN" dirty="0"/>
              <a:t> statement returns one row for each group.</a:t>
            </a:r>
            <a:endParaRPr lang="en-IN" dirty="0"/>
          </a:p>
        </p:txBody>
      </p:sp>
    </p:spTree>
    <p:extLst>
      <p:ext uri="{BB962C8B-B14F-4D97-AF65-F5344CB8AC3E}">
        <p14:creationId xmlns:p14="http://schemas.microsoft.com/office/powerpoint/2010/main" val="1411602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6 :</a:t>
            </a:r>
            <a:r>
              <a:rPr lang="en-IN" b="1" dirty="0"/>
              <a:t>What is a database transaction?</a:t>
            </a:r>
          </a:p>
        </p:txBody>
      </p:sp>
      <p:sp>
        <p:nvSpPr>
          <p:cNvPr id="3" name="Content Placeholder 2"/>
          <p:cNvSpPr>
            <a:spLocks noGrp="1"/>
          </p:cNvSpPr>
          <p:nvPr>
            <p:ph idx="1"/>
          </p:nvPr>
        </p:nvSpPr>
        <p:spPr/>
        <p:txBody>
          <a:bodyPr/>
          <a:lstStyle/>
          <a:p>
            <a:r>
              <a:rPr lang="en-IN" dirty="0"/>
              <a:t>A transaction is a single logical (atomic) unit of work, in which a sequence of operations (or none) must be executed. A transaction has a defined beginning and end. You can commit or roll back a transaction.</a:t>
            </a:r>
            <a:endParaRPr lang="en-IN" dirty="0"/>
          </a:p>
        </p:txBody>
      </p:sp>
    </p:spTree>
    <p:extLst>
      <p:ext uri="{BB962C8B-B14F-4D97-AF65-F5344CB8AC3E}">
        <p14:creationId xmlns:p14="http://schemas.microsoft.com/office/powerpoint/2010/main" val="3557976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 7 :</a:t>
            </a:r>
            <a:r>
              <a:rPr lang="en-IN" b="1" dirty="0"/>
              <a:t>What is negation operator in SQL?</a:t>
            </a:r>
            <a:endParaRPr lang="en-IN" dirty="0"/>
          </a:p>
        </p:txBody>
      </p:sp>
      <p:sp>
        <p:nvSpPr>
          <p:cNvPr id="3" name="Content Placeholder 2"/>
          <p:cNvSpPr>
            <a:spLocks noGrp="1"/>
          </p:cNvSpPr>
          <p:nvPr>
            <p:ph idx="1"/>
          </p:nvPr>
        </p:nvSpPr>
        <p:spPr>
          <a:xfrm>
            <a:off x="539552" y="1772816"/>
            <a:ext cx="8229600" cy="4525963"/>
          </a:xfrm>
        </p:spPr>
        <p:txBody>
          <a:bodyPr>
            <a:normAutofit/>
          </a:bodyPr>
          <a:lstStyle/>
          <a:p>
            <a:pPr fontAlgn="base"/>
            <a:r>
              <a:rPr lang="en-IN" dirty="0"/>
              <a:t>Negation Operators are operators which has negation condition like ‘Not’ Condition.</a:t>
            </a:r>
          </a:p>
          <a:p>
            <a:pPr fontAlgn="base"/>
            <a:r>
              <a:rPr lang="en-IN" b="1" dirty="0"/>
              <a:t>NOT Operator:</a:t>
            </a:r>
            <a:endParaRPr lang="en-IN" dirty="0"/>
          </a:p>
          <a:p>
            <a:pPr fontAlgn="base"/>
            <a:r>
              <a:rPr lang="en-IN" dirty="0"/>
              <a:t>Not operator is negation operator which reverses the meaning of logical </a:t>
            </a:r>
            <a:r>
              <a:rPr lang="en-IN" dirty="0" err="1"/>
              <a:t>operator.The</a:t>
            </a:r>
            <a:r>
              <a:rPr lang="en-IN" dirty="0"/>
              <a:t> Not operator is used before Logical operator like Not </a:t>
            </a:r>
            <a:r>
              <a:rPr lang="en-IN" dirty="0" err="1"/>
              <a:t>In,Not</a:t>
            </a:r>
            <a:r>
              <a:rPr lang="en-IN" dirty="0"/>
              <a:t> Exist etc.</a:t>
            </a:r>
          </a:p>
          <a:p>
            <a:pPr fontAlgn="base"/>
            <a:r>
              <a:rPr lang="en-IN" dirty="0"/>
              <a:t>Example:</a:t>
            </a:r>
          </a:p>
          <a:p>
            <a:pPr fontAlgn="base"/>
            <a:r>
              <a:rPr lang="en-IN" dirty="0"/>
              <a:t>Select * from Student where name not in (‘</a:t>
            </a:r>
            <a:r>
              <a:rPr lang="en-IN" dirty="0" err="1"/>
              <a:t>Amit</a:t>
            </a:r>
            <a:r>
              <a:rPr lang="en-IN" dirty="0"/>
              <a:t>’);</a:t>
            </a:r>
          </a:p>
          <a:p>
            <a:endParaRPr lang="en-IN" dirty="0"/>
          </a:p>
        </p:txBody>
      </p:sp>
    </p:spTree>
    <p:extLst>
      <p:ext uri="{BB962C8B-B14F-4D97-AF65-F5344CB8AC3E}">
        <p14:creationId xmlns:p14="http://schemas.microsoft.com/office/powerpoint/2010/main" val="1424470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Question 8 : What are </a:t>
            </a:r>
            <a:r>
              <a:rPr lang="en-US" b="1" dirty="0" err="1" smtClean="0"/>
              <a:t>sql</a:t>
            </a:r>
            <a:r>
              <a:rPr lang="en-US" b="1" dirty="0" smtClean="0"/>
              <a:t> scalar functions?</a:t>
            </a:r>
            <a:endParaRPr lang="en-IN" b="1" dirty="0"/>
          </a:p>
        </p:txBody>
      </p:sp>
      <p:sp>
        <p:nvSpPr>
          <p:cNvPr id="3" name="Content Placeholder 2"/>
          <p:cNvSpPr>
            <a:spLocks noGrp="1"/>
          </p:cNvSpPr>
          <p:nvPr>
            <p:ph idx="1"/>
          </p:nvPr>
        </p:nvSpPr>
        <p:spPr/>
        <p:txBody>
          <a:bodyPr>
            <a:normAutofit fontScale="92500" lnSpcReduction="20000"/>
          </a:bodyPr>
          <a:lstStyle/>
          <a:p>
            <a:pPr marL="0" indent="0" fontAlgn="base">
              <a:buNone/>
            </a:pPr>
            <a:endParaRPr lang="en-IN" dirty="0"/>
          </a:p>
          <a:p>
            <a:pPr fontAlgn="base"/>
            <a:r>
              <a:rPr lang="en-IN" dirty="0"/>
              <a:t>SQL scalar functions are the functions whose input range is one dimensional and which returns the single output for each </a:t>
            </a:r>
            <a:r>
              <a:rPr lang="en-IN" dirty="0" err="1"/>
              <a:t>row.SQL</a:t>
            </a:r>
            <a:r>
              <a:rPr lang="en-IN" dirty="0"/>
              <a:t> Scalar functions returns value of every row which we are used in query to process.</a:t>
            </a:r>
          </a:p>
          <a:p>
            <a:pPr fontAlgn="base"/>
            <a:r>
              <a:rPr lang="en-IN" b="1" dirty="0"/>
              <a:t>SQL Scalar Functions are also known as Single Row Functions..</a:t>
            </a:r>
            <a:endParaRPr lang="en-IN" dirty="0"/>
          </a:p>
          <a:p>
            <a:pPr fontAlgn="base"/>
            <a:r>
              <a:rPr lang="en-IN" dirty="0"/>
              <a:t>Following is Single line Explanation of some of the useful Scalar Functions:</a:t>
            </a:r>
          </a:p>
          <a:p>
            <a:pPr fontAlgn="base"/>
            <a:r>
              <a:rPr lang="en-IN" b="1" dirty="0"/>
              <a:t>UCASE()</a:t>
            </a:r>
            <a:r>
              <a:rPr lang="en-IN" dirty="0"/>
              <a:t> – Converts a field to upper case</a:t>
            </a:r>
          </a:p>
          <a:p>
            <a:pPr fontAlgn="base"/>
            <a:r>
              <a:rPr lang="en-IN" b="1" dirty="0"/>
              <a:t>LCASE()</a:t>
            </a:r>
            <a:r>
              <a:rPr lang="en-IN" dirty="0"/>
              <a:t> – Converts a field to lower case</a:t>
            </a:r>
          </a:p>
          <a:p>
            <a:pPr fontAlgn="base"/>
            <a:r>
              <a:rPr lang="en-IN" b="1" dirty="0"/>
              <a:t>SUBSTR()</a:t>
            </a:r>
            <a:r>
              <a:rPr lang="en-IN" dirty="0"/>
              <a:t> – Extract characters from a text field</a:t>
            </a:r>
          </a:p>
          <a:p>
            <a:pPr fontAlgn="base"/>
            <a:r>
              <a:rPr lang="en-IN" b="1" dirty="0"/>
              <a:t>LEN()/LENGTH()</a:t>
            </a:r>
            <a:r>
              <a:rPr lang="en-IN" dirty="0"/>
              <a:t> – Returns the length of a text field</a:t>
            </a:r>
          </a:p>
          <a:p>
            <a:pPr fontAlgn="base"/>
            <a:r>
              <a:rPr lang="en-IN" b="1" dirty="0"/>
              <a:t>ROUND()</a:t>
            </a:r>
            <a:r>
              <a:rPr lang="en-IN" dirty="0"/>
              <a:t> – Rounds a numeric field to the number of decimals specified</a:t>
            </a:r>
          </a:p>
          <a:p>
            <a:endParaRPr lang="en-IN" dirty="0"/>
          </a:p>
        </p:txBody>
      </p:sp>
    </p:spTree>
    <p:extLst>
      <p:ext uri="{BB962C8B-B14F-4D97-AF65-F5344CB8AC3E}">
        <p14:creationId xmlns:p14="http://schemas.microsoft.com/office/powerpoint/2010/main" val="3298796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1566</TotalTime>
  <Words>707</Words>
  <Application>Microsoft Office PowerPoint</Application>
  <PresentationFormat>On-screen Show (4:3)</PresentationFormat>
  <Paragraphs>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Thatch</vt:lpstr>
      <vt:lpstr>SQL Interview questions for business analyst</vt:lpstr>
      <vt:lpstr>Question 1 : What is SQL and How it is beneficial for Business Analyst? </vt:lpstr>
      <vt:lpstr>Question 2 :What is database Normalization? Tell me with its advantages.</vt:lpstr>
      <vt:lpstr>Question 3 :What is difference between unique and distinct?</vt:lpstr>
      <vt:lpstr>Question 4 : What is use of IN operator in SQL?</vt:lpstr>
      <vt:lpstr>Question 5 : What is the GROUP BY statement used for?</vt:lpstr>
      <vt:lpstr>Question 6 :What is a database transaction?</vt:lpstr>
      <vt:lpstr>Question 7 :What is negation operator in SQL?</vt:lpstr>
      <vt:lpstr>Question 8 : What are sql scalar functions?</vt:lpstr>
      <vt:lpstr>Question 9 :What is mean by ddl?</vt:lpstr>
      <vt:lpstr>Question 10 :Tell us about sql joins?</vt:lpstr>
      <vt:lpstr>Question 11 : What are different set operators?</vt:lpstr>
      <vt:lpstr>Question 12 : What are properties of Transaction?</vt:lpstr>
      <vt:lpstr>Question 13  :What is self join?</vt:lpstr>
      <vt:lpstr>Question 14 : What is view in SQL?</vt:lpstr>
    </vt:vector>
  </TitlesOfParts>
  <Company>n0ak95</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Most important SQL Interview Questions with Answers for Testers</dc:title>
  <dc:creator>n0ak95</dc:creator>
  <cp:lastModifiedBy>n0ak95</cp:lastModifiedBy>
  <cp:revision>10</cp:revision>
  <dcterms:created xsi:type="dcterms:W3CDTF">2023-07-17T06:14:49Z</dcterms:created>
  <dcterms:modified xsi:type="dcterms:W3CDTF">2023-07-18T08:21:17Z</dcterms:modified>
</cp:coreProperties>
</file>